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34"/>
  </p:notesMasterIdLst>
  <p:handoutMasterIdLst>
    <p:handoutMasterId r:id="rId35"/>
  </p:handoutMasterIdLst>
  <p:sldIdLst>
    <p:sldId id="2147468856" r:id="rId5"/>
    <p:sldId id="2147468857" r:id="rId6"/>
    <p:sldId id="2147468888" r:id="rId7"/>
    <p:sldId id="2147468889" r:id="rId8"/>
    <p:sldId id="2147468893" r:id="rId9"/>
    <p:sldId id="2147468895" r:id="rId10"/>
    <p:sldId id="522" r:id="rId11"/>
    <p:sldId id="520" r:id="rId12"/>
    <p:sldId id="511" r:id="rId13"/>
    <p:sldId id="521" r:id="rId14"/>
    <p:sldId id="2147468897" r:id="rId15"/>
    <p:sldId id="2147468898" r:id="rId16"/>
    <p:sldId id="2147468899" r:id="rId17"/>
    <p:sldId id="557" r:id="rId18"/>
    <p:sldId id="514" r:id="rId19"/>
    <p:sldId id="515" r:id="rId20"/>
    <p:sldId id="2147468900" r:id="rId21"/>
    <p:sldId id="519" r:id="rId22"/>
    <p:sldId id="537" r:id="rId23"/>
    <p:sldId id="2147468901" r:id="rId24"/>
    <p:sldId id="2147468896" r:id="rId25"/>
    <p:sldId id="496" r:id="rId26"/>
    <p:sldId id="2147468894" r:id="rId27"/>
    <p:sldId id="501" r:id="rId28"/>
    <p:sldId id="513" r:id="rId29"/>
    <p:sldId id="2147468892" r:id="rId30"/>
    <p:sldId id="504" r:id="rId31"/>
    <p:sldId id="2147468886" r:id="rId32"/>
    <p:sldId id="2147468855" r:id="rId33"/>
  </p:sldIdLst>
  <p:sldSz cx="12192000" cy="6858000"/>
  <p:notesSz cx="9939338" cy="6807200"/>
  <p:custDataLst>
    <p:tags r:id="rId3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>
      <p:cViewPr varScale="1">
        <p:scale>
          <a:sx n="100" d="100"/>
          <a:sy n="100" d="100"/>
        </p:scale>
        <p:origin x="184" y="624"/>
      </p:cViewPr>
      <p:guideLst>
        <p:guide orient="horz" pos="2614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604F-02DC-482D-AFEE-5BDBA002C0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D8BAF-504F-489F-B142-D79120DD46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103DC2BD-3CDC-F84A-8E31-77B8C806769D}" type="datetimeFigureOut">
              <a:rPr lang="en-US" altLang="en-US"/>
              <a:pPr>
                <a:defRPr/>
              </a:pPr>
              <a:t>3/23/24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372D-7742-458B-887F-126A48255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C907A-1B62-49FB-962A-1ADE5F31C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C9B12-0EEE-FC4E-B7F7-0622704FA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C99510-02CE-4AD1-A9E9-7C68FAA6CC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59BC2-A268-4048-892D-C2165FB61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D584021A-FAFD-6A40-AC25-3800CE6B308D}" type="datetimeFigureOut">
              <a:rPr lang="en-US" altLang="en-US"/>
              <a:pPr>
                <a:defRPr/>
              </a:pPr>
              <a:t>3/23/24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456ECF8-1E2B-455B-9DC0-85BB74547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089C99F-EA2B-4EE6-B715-31A1319F0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3775" y="3232150"/>
            <a:ext cx="7951788" cy="3063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3C1ED-1BF8-4E8B-B031-126FB30D8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51131-2388-4048-9ABA-5F914F9F9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ECFA1DB-D6A1-BC4C-8D3D-88C42194363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27DCC305-3143-5446-B73E-CD95DF8EA7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8570D23D-E6B2-6C41-A31D-4F67BFCAB4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2A4D0D2B-2824-2C4C-A97C-583EBAF4A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9EE1442-84A2-FD4C-9779-A0852B0AC4F2}" type="slidenum">
              <a:rPr lang="en-US" altLang="en-US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1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3513" y="511175"/>
            <a:ext cx="4532312" cy="255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FA1DB-D6A1-BC4C-8D3D-88C421943632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10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3513" y="511175"/>
            <a:ext cx="4532312" cy="255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FA1DB-D6A1-BC4C-8D3D-88C421943632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15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595C3FE4-DC05-CA4D-9146-FE918CE64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96DB0AD-45EB-2C4E-A3E8-EF548C9015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271ECC3-AA12-5847-BD50-87986E20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F0008D5-9600-D045-A66B-42B103511E34}" type="slidenum">
              <a:rPr lang="en-US" altLang="en-US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595C3FE4-DC05-CA4D-9146-FE918CE64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96DB0AD-45EB-2C4E-A3E8-EF548C9015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271ECC3-AA12-5847-BD50-87986E20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F0008D5-9600-D045-A66B-42B103511E34}" type="slidenum">
              <a:rPr lang="en-US" altLang="en-US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12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80A4DB23-8FB7-5347-B296-78FE446B22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A19185A0-1A2B-5841-9155-DD6A888761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9A480C4-3839-0F4C-AEEB-76C508831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5E26A047-797C-2A4E-9E99-C27C551759CC}" type="slidenum">
              <a:rPr lang="en-US" altLang="en-US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DF5D5843-5710-E14D-B683-2D8BD4CFBB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3FB3F527-466E-524B-B777-C04BF03749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3A2FCBB-1F20-9340-A2E9-1D1848FE2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934374A9-B4FE-264F-8C0F-6AE0E089E474}" type="slidenum">
              <a:rPr lang="en-US" altLang="en-US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3C1F6F2-9A25-0F4C-86E2-CC6EA7E31A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454E101-95A5-7847-8C0A-35051B74D2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569E31D-EE45-1842-BCAB-FC69A4E67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A55874A6-E6D4-F446-990D-E0FAB0F78976}" type="slidenum">
              <a:rPr lang="en-US" altLang="en-US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4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43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Logo and Background Image">
    <p:bg>
      <p:bgPr>
        <a:blipFill dpi="0" rotWithShape="1">
          <a:blip r:embed="rId2">
            <a:alphaModFix amt="1056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A242DCF-49D4-894A-877E-5E5A89510F58}"/>
              </a:ext>
            </a:extLst>
          </p:cNvPr>
          <p:cNvSpPr/>
          <p:nvPr userDrawn="1"/>
        </p:nvSpPr>
        <p:spPr>
          <a:xfrm>
            <a:off x="1932350" y="4704348"/>
            <a:ext cx="8327300" cy="0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  <a:effectLst/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776336"/>
            <a:ext cx="6885908" cy="2905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Name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2C3BADF2-6D46-707C-7FDC-64824A248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1125" y="5105389"/>
            <a:ext cx="6885908" cy="290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Enrolment ID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DE6B5B-6E4F-E533-3094-CE8154C99B69}"/>
              </a:ext>
            </a:extLst>
          </p:cNvPr>
          <p:cNvGrpSpPr/>
          <p:nvPr userDrawn="1"/>
        </p:nvGrpSpPr>
        <p:grpSpPr>
          <a:xfrm>
            <a:off x="3839961" y="1831999"/>
            <a:ext cx="4464452" cy="796794"/>
            <a:chOff x="4446587" y="2040069"/>
            <a:chExt cx="2917492" cy="520700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195CA35-F370-B0A0-8B5E-7764A2C174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A2CF3B8-445A-4288-06F9-6BC1A194B5B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29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52B7F91-6A20-6B6F-D7ED-0EC42AF9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0EF582-45AC-835E-A9B4-F58C7FCDAC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319214"/>
            <a:ext cx="10856913" cy="462438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1pPr>
            <a:lvl2pPr marL="6858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2pPr>
            <a:lvl3pPr marL="11430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3pPr>
            <a:lvl4pPr marL="16002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4pPr>
            <a:lvl5pPr marL="20574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DE82FAB5-E926-5CB3-973F-98E768B91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120416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CE59B-935B-C61F-D3DA-B24B2D1EDD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8450" r="46065" b="8450"/>
          <a:stretch/>
        </p:blipFill>
        <p:spPr bwMode="auto">
          <a:xfrm>
            <a:off x="310587" y="6230233"/>
            <a:ext cx="157084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D8DBDA-8913-4279-B57C-224851D7CA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3779076-620E-4C8A-645F-E30C5D987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8885" y="6246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0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&amp;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52B7F91-6A20-6B6F-D7ED-0EC42AF9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0EF582-45AC-835E-A9B4-F58C7FCDAC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1pPr>
            <a:lvl2pPr marL="6858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2pPr>
            <a:lvl3pPr marL="11430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3pPr>
            <a:lvl4pPr marL="16002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4pPr>
            <a:lvl5pPr marL="20574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DE82FAB5-E926-5CB3-973F-98E768B91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120416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CE59B-935B-C61F-D3DA-B24B2D1EDD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8450" r="46492" b="8450"/>
          <a:stretch/>
        </p:blipFill>
        <p:spPr bwMode="auto">
          <a:xfrm>
            <a:off x="310587" y="6230233"/>
            <a:ext cx="1557684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D8DBDA-8913-4279-B57C-224851D7CA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3779076-620E-4C8A-645F-E30C5D987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8885" y="6246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75833C76-2BAA-3DA3-0449-725D1AB50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06" y="964581"/>
            <a:ext cx="10857252" cy="3032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8497B0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2034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78B713B-B6E3-755C-C144-77DE4EEF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2140" y="1440195"/>
            <a:ext cx="5918224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65AE469-51AF-1C41-A854-4A6CB72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35" y="5808188"/>
            <a:ext cx="2478120" cy="11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lit&#10;&#10;Description automatically generated">
            <a:extLst>
              <a:ext uri="{FF2B5EF4-FFF2-40B4-BE49-F238E27FC236}">
                <a16:creationId xmlns:a16="http://schemas.microsoft.com/office/drawing/2014/main" id="{FC04A99D-0D9E-804F-B2D6-F9C8A47C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630" y="1262619"/>
            <a:ext cx="5918224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65AE469-51AF-1C41-A854-4A6CB72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35" y="5808188"/>
            <a:ext cx="2478120" cy="11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BD27AF-67D5-BFA9-ED08-FFE1E81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185" y="422925"/>
            <a:ext cx="11028728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E7999B-D741-E67F-8170-3E21128BA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26988" y="5172075"/>
            <a:ext cx="914400" cy="914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6FD915B-45EF-039D-4085-C70C087A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5763491"/>
            <a:ext cx="2556017" cy="11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itle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F03DFAE8-9FC0-6AAE-E9FD-1BA4E8A823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78471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F63AB3-9B01-EECE-8694-98223897C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53A1DC8-E52F-2115-179C-85A77728E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8450" r="44286" b="8450"/>
          <a:stretch>
            <a:fillRect/>
          </a:stretch>
        </p:blipFill>
        <p:spPr bwMode="auto">
          <a:xfrm>
            <a:off x="310587" y="6230233"/>
            <a:ext cx="16256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6D54EB-B617-B62A-6A77-6695D2F13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Logo and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A242DCF-49D4-894A-877E-5E5A89510F58}"/>
              </a:ext>
            </a:extLst>
          </p:cNvPr>
          <p:cNvSpPr/>
          <p:nvPr/>
        </p:nvSpPr>
        <p:spPr>
          <a:xfrm>
            <a:off x="1932350" y="4704348"/>
            <a:ext cx="8327300" cy="0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  <a:effectLst/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943191"/>
            <a:ext cx="6885908" cy="5191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747572-A586-2F8F-1036-82176A220EED}"/>
              </a:ext>
            </a:extLst>
          </p:cNvPr>
          <p:cNvGrpSpPr/>
          <p:nvPr userDrawn="1"/>
        </p:nvGrpSpPr>
        <p:grpSpPr>
          <a:xfrm>
            <a:off x="3861853" y="1814059"/>
            <a:ext cx="4464452" cy="796794"/>
            <a:chOff x="4446587" y="2040069"/>
            <a:chExt cx="2917492" cy="520700"/>
          </a:xfrm>
        </p:grpSpPr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E397265-25C4-DB0F-33A7-8FC1B86850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B41441C-7E2E-7F11-CE40-833C15042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1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Logo and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7967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943191"/>
            <a:ext cx="6885908" cy="5191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747572-A586-2F8F-1036-82176A220EED}"/>
              </a:ext>
            </a:extLst>
          </p:cNvPr>
          <p:cNvGrpSpPr/>
          <p:nvPr userDrawn="1"/>
        </p:nvGrpSpPr>
        <p:grpSpPr>
          <a:xfrm>
            <a:off x="3839961" y="3822037"/>
            <a:ext cx="4464452" cy="796794"/>
            <a:chOff x="4446587" y="2040069"/>
            <a:chExt cx="2917492" cy="520700"/>
          </a:xfrm>
        </p:grpSpPr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E397265-25C4-DB0F-33A7-8FC1B86850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B41441C-7E2E-7F11-CE40-833C15042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071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CE57-72B8-4C9C-BD77-57FADFF1CC2F}" type="datetimeFigureOut">
              <a:rPr lang="en-IN" smtClean="0"/>
              <a:t>23/03/24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9542-9B1C-4D26-A0FD-B7FC548BE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56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7CCF-28C9-0C10-88E0-2542BF476B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Huỳnh</a:t>
            </a:r>
            <a:r>
              <a:rPr lang="en-US" dirty="0"/>
              <a:t> Minh </a:t>
            </a:r>
            <a:r>
              <a:rPr lang="en-US" dirty="0" err="1"/>
              <a:t>Phú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47B57-A979-9BA9-3426-C1A001B1A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PGSE0823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9F5700-F146-5641-80D2-4D4EEBC61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36863"/>
            <a:ext cx="12192000" cy="1845973"/>
          </a:xfrm>
        </p:spPr>
        <p:txBody>
          <a:bodyPr>
            <a:normAutofit/>
          </a:bodyPr>
          <a:lstStyle/>
          <a:p>
            <a:r>
              <a:rPr lang="en-US" sz="2000" b="0" dirty="0"/>
              <a:t>Module: Web Development Foundations</a:t>
            </a:r>
          </a:p>
          <a:p>
            <a:endParaRPr lang="en-US" sz="2800" b="0" u="sng" dirty="0"/>
          </a:p>
          <a:p>
            <a:r>
              <a:rPr lang="en-US" sz="2000" b="0" u="sng" dirty="0"/>
              <a:t>Module Project</a:t>
            </a:r>
            <a:endParaRPr lang="en-US" sz="2000" b="0" dirty="0"/>
          </a:p>
          <a:p>
            <a:r>
              <a:rPr lang="en-US" sz="3000" dirty="0">
                <a:solidFill>
                  <a:srgbClr val="8D1B4B"/>
                </a:solidFill>
              </a:rPr>
              <a:t>Design, Develop, Implement &amp; Document Web Application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0BF4527-C6B6-2FCE-3D82-0A77A7EE5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57315"/>
              </p:ext>
            </p:extLst>
          </p:nvPr>
        </p:nvGraphicFramePr>
        <p:xfrm>
          <a:off x="2629233" y="5562640"/>
          <a:ext cx="6885908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477">
                  <a:extLst>
                    <a:ext uri="{9D8B030D-6E8A-4147-A177-3AD203B41FA5}">
                      <a16:colId xmlns:a16="http://schemas.microsoft.com/office/drawing/2014/main" val="3261397901"/>
                    </a:ext>
                  </a:extLst>
                </a:gridCol>
                <a:gridCol w="1592890">
                  <a:extLst>
                    <a:ext uri="{9D8B030D-6E8A-4147-A177-3AD203B41FA5}">
                      <a16:colId xmlns:a16="http://schemas.microsoft.com/office/drawing/2014/main" val="3610593379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2332582420"/>
                    </a:ext>
                  </a:extLst>
                </a:gridCol>
                <a:gridCol w="1708874">
                  <a:extLst>
                    <a:ext uri="{9D8B030D-6E8A-4147-A177-3AD203B41FA5}">
                      <a16:colId xmlns:a16="http://schemas.microsoft.com/office/drawing/2014/main" val="566067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8D1B4B"/>
                          </a:solidFill>
                        </a:rPr>
                        <a:t>Start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18.3.2024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End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18.3.2024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6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Submission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23.3.2024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8D1B4B"/>
                          </a:solidFill>
                        </a:rPr>
                        <a:t>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&lt;insert date&gt;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74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89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7495E-929B-CE95-5E2E-3922F9C4BF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User Interface (UI) Module</a:t>
            </a:r>
          </a:p>
          <a:p>
            <a:pPr lvl="1"/>
            <a:r>
              <a:rPr lang="en-US" dirty="0"/>
              <a:t>Goal: Ensure intuitive and seamless user interaction.</a:t>
            </a:r>
          </a:p>
          <a:p>
            <a:pPr lvl="1"/>
            <a:r>
              <a:rPr lang="en-US" dirty="0"/>
              <a:t>Highlight: Responsive design adaptable to various devices.</a:t>
            </a:r>
          </a:p>
          <a:p>
            <a:r>
              <a:rPr lang="en-US" dirty="0"/>
              <a:t>2. Authentication &amp; Authorization</a:t>
            </a:r>
          </a:p>
          <a:p>
            <a:pPr lvl="1"/>
            <a:r>
              <a:rPr lang="en-US" dirty="0"/>
              <a:t>Goal: Secure user access and protect data integrity.</a:t>
            </a:r>
          </a:p>
          <a:p>
            <a:pPr lvl="1"/>
            <a:r>
              <a:rPr lang="en-US" dirty="0"/>
              <a:t>Highlight: Implements multi-factor authentication and role-based access.</a:t>
            </a:r>
          </a:p>
          <a:p>
            <a:r>
              <a:rPr lang="en-US" dirty="0"/>
              <a:t>3. Business Logic</a:t>
            </a:r>
          </a:p>
          <a:p>
            <a:pPr lvl="1"/>
            <a:r>
              <a:rPr lang="en-US" dirty="0"/>
              <a:t>Goal: The nucleus of the application, processing core functions and rules.</a:t>
            </a:r>
          </a:p>
          <a:p>
            <a:pPr lvl="1"/>
            <a:r>
              <a:rPr lang="en-US" dirty="0"/>
              <a:t>Highlight: Robust data validation and algorithmic processing for optimal performance.</a:t>
            </a:r>
          </a:p>
          <a:p>
            <a:r>
              <a:rPr lang="en-US" dirty="0"/>
              <a:t>4. Data Access Layer (DAL)</a:t>
            </a:r>
          </a:p>
          <a:p>
            <a:pPr lvl="1"/>
            <a:r>
              <a:rPr lang="en-US" dirty="0"/>
              <a:t>Goal: Efficient data management between the business logic and database.</a:t>
            </a:r>
          </a:p>
          <a:p>
            <a:pPr lvl="1"/>
            <a:r>
              <a:rPr lang="en-US" dirty="0"/>
              <a:t>Highlight: Optimized CRUD operations and data caching for speed.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F6352-9BC8-D8B4-F0BA-A44071083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803F-5FE9-C88B-1CE9-1878FF468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Description of components or modules being developed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7495E-929B-CE95-5E2E-3922F9C4BF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Database</a:t>
            </a:r>
          </a:p>
          <a:p>
            <a:pPr lvl="1"/>
            <a:r>
              <a:rPr lang="en-US" dirty="0"/>
              <a:t>Goal: Secure and structured data storage.</a:t>
            </a:r>
          </a:p>
          <a:p>
            <a:pPr lvl="1"/>
            <a:r>
              <a:rPr lang="en-US" dirty="0"/>
              <a:t>Highlight: Ensures data integrity and supports complex queries.</a:t>
            </a:r>
          </a:p>
          <a:p>
            <a:r>
              <a:rPr lang="en-US" dirty="0"/>
              <a:t>6. APIs and Integration</a:t>
            </a:r>
          </a:p>
          <a:p>
            <a:pPr lvl="1"/>
            <a:r>
              <a:rPr lang="en-US" dirty="0"/>
              <a:t>Goal: Facilitate communication with external systems and services.</a:t>
            </a:r>
          </a:p>
          <a:p>
            <a:pPr lvl="1"/>
            <a:r>
              <a:rPr lang="en-US" dirty="0"/>
              <a:t>Highlight: Flexible RESTful APIs and seamless third-party integrations.</a:t>
            </a:r>
          </a:p>
          <a:p>
            <a:r>
              <a:rPr lang="en-US" dirty="0"/>
              <a:t>7. Analytics and Reporting</a:t>
            </a:r>
          </a:p>
          <a:p>
            <a:pPr lvl="1"/>
            <a:r>
              <a:rPr lang="en-US" dirty="0"/>
              <a:t>Goal: Offer actionable insights through data analysis.</a:t>
            </a:r>
          </a:p>
          <a:p>
            <a:pPr lvl="1"/>
            <a:r>
              <a:rPr lang="en-US" dirty="0"/>
              <a:t>Highlight: Real-time visualization and customizable reporting tools.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F6352-9BC8-D8B4-F0BA-A44071083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803F-5FE9-C88B-1CE9-1878FF468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Description of components or modules being developed</a:t>
            </a:r>
          </a:p>
        </p:txBody>
      </p:sp>
    </p:spTree>
    <p:extLst>
      <p:ext uri="{BB962C8B-B14F-4D97-AF65-F5344CB8AC3E}">
        <p14:creationId xmlns:p14="http://schemas.microsoft.com/office/powerpoint/2010/main" val="70670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DD04D-0AC8-F1EB-6908-4F6AFACA1D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2972418"/>
          </a:xfrm>
        </p:spPr>
        <p:txBody>
          <a:bodyPr>
            <a:normAutofit/>
          </a:bodyPr>
          <a:lstStyle/>
          <a:p>
            <a:r>
              <a:rPr lang="en-US" b="1" dirty="0"/>
              <a:t>Models</a:t>
            </a:r>
          </a:p>
          <a:p>
            <a:pPr lvl="1"/>
            <a:r>
              <a:rPr lang="en-US" dirty="0"/>
              <a:t>User Model: Manages user data, authentication, and authorization details.</a:t>
            </a:r>
          </a:p>
          <a:p>
            <a:pPr lvl="1"/>
            <a:r>
              <a:rPr lang="en-US" dirty="0"/>
              <a:t>Product Model: Handles product information, inventory status, and pricing.</a:t>
            </a:r>
          </a:p>
          <a:p>
            <a:pPr lvl="1"/>
            <a:r>
              <a:rPr lang="en-US" dirty="0"/>
              <a:t>Order Model: Tracks order details, statuses, and payment information.</a:t>
            </a:r>
          </a:p>
          <a:p>
            <a:r>
              <a:rPr lang="en-US" b="1" dirty="0"/>
              <a:t>Controllers</a:t>
            </a:r>
          </a:p>
          <a:p>
            <a:pPr lvl="1"/>
            <a:r>
              <a:rPr lang="en-US" dirty="0"/>
              <a:t>User Controller: Facilitates user registration, login, and profile management.</a:t>
            </a:r>
          </a:p>
          <a:p>
            <a:pPr lvl="1"/>
            <a:r>
              <a:rPr lang="en-US" dirty="0"/>
              <a:t>Product Controller: Manages product listings, updates, and deletions.</a:t>
            </a:r>
          </a:p>
          <a:p>
            <a:pPr lvl="1"/>
            <a:r>
              <a:rPr lang="en-US" dirty="0"/>
              <a:t>Order Controller: Oversees order creation, updates, and history.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4648A-6483-EFA1-3420-B7B7912D7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Models, Controllers,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16965-6823-85F2-4C72-AFE66C076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Overview of Models, Controllers &amp; Any Classes Developed</a:t>
            </a:r>
          </a:p>
        </p:txBody>
      </p:sp>
    </p:spTree>
    <p:extLst>
      <p:ext uri="{BB962C8B-B14F-4D97-AF65-F5344CB8AC3E}">
        <p14:creationId xmlns:p14="http://schemas.microsoft.com/office/powerpoint/2010/main" val="158816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DD04D-0AC8-F1EB-6908-4F6AFACA1D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306" y="1808746"/>
            <a:ext cx="10856913" cy="2972418"/>
          </a:xfrm>
        </p:spPr>
        <p:txBody>
          <a:bodyPr>
            <a:normAutofit fontScale="85000" lnSpcReduction="10000"/>
          </a:bodyPr>
          <a:lstStyle/>
          <a:p>
            <a:pPr lvl="1"/>
            <a:endParaRPr lang="en-US" dirty="0"/>
          </a:p>
          <a:p>
            <a:r>
              <a:rPr lang="en-US" b="1" dirty="0"/>
              <a:t>Utility Classes</a:t>
            </a:r>
          </a:p>
          <a:p>
            <a:pPr lvl="1"/>
            <a:r>
              <a:rPr lang="en-US" dirty="0"/>
              <a:t>Email Service: Sends automated emails for notifications and password resets.</a:t>
            </a:r>
          </a:p>
          <a:p>
            <a:pPr lvl="1"/>
            <a:r>
              <a:rPr lang="en-US" dirty="0"/>
              <a:t>Payment Processor: Integrates with payment gateways for secure transactions.</a:t>
            </a:r>
          </a:p>
          <a:p>
            <a:pPr lvl="1"/>
            <a:r>
              <a:rPr lang="en-US" dirty="0"/>
              <a:t>Data Validator: Ensures data integrity and validation across the application.</a:t>
            </a:r>
          </a:p>
          <a:p>
            <a:r>
              <a:rPr lang="en-US" b="1" dirty="0"/>
              <a:t>Key Highlights</a:t>
            </a:r>
          </a:p>
          <a:p>
            <a:pPr lvl="1"/>
            <a:r>
              <a:rPr lang="en-US" dirty="0"/>
              <a:t>Separation of Concerns: Clear distinction between logic layers for better maintainability.</a:t>
            </a:r>
          </a:p>
          <a:p>
            <a:pPr lvl="1"/>
            <a:r>
              <a:rPr lang="en-US" dirty="0"/>
              <a:t>Reusability: Utility classes designed for reuse across different parts of the application.</a:t>
            </a:r>
          </a:p>
          <a:p>
            <a:pPr lvl="1"/>
            <a:r>
              <a:rPr lang="en-US" dirty="0"/>
              <a:t>Scalability: Modular design allows for easy expansion and integration of new features.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4648A-6483-EFA1-3420-B7B7912D7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Models, Controllers,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16965-6823-85F2-4C72-AFE66C076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Overview of Models, Controllers &amp; Any Classes Developed</a:t>
            </a:r>
          </a:p>
        </p:txBody>
      </p:sp>
    </p:spTree>
    <p:extLst>
      <p:ext uri="{BB962C8B-B14F-4D97-AF65-F5344CB8AC3E}">
        <p14:creationId xmlns:p14="http://schemas.microsoft.com/office/powerpoint/2010/main" val="149362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AF0E9-72CB-47BA-93CE-D6418D7FE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- Entities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39774-EBF7-54B3-21BB-F3B63E680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E41D32-A355-0F9A-070D-C099724E9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05598"/>
              </p:ext>
            </p:extLst>
          </p:nvPr>
        </p:nvGraphicFramePr>
        <p:xfrm>
          <a:off x="1068218" y="1293920"/>
          <a:ext cx="8883282" cy="4587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9281">
                  <a:extLst>
                    <a:ext uri="{9D8B030D-6E8A-4147-A177-3AD203B41FA5}">
                      <a16:colId xmlns:a16="http://schemas.microsoft.com/office/drawing/2014/main" val="3314663687"/>
                    </a:ext>
                  </a:extLst>
                </a:gridCol>
                <a:gridCol w="3826374">
                  <a:extLst>
                    <a:ext uri="{9D8B030D-6E8A-4147-A177-3AD203B41FA5}">
                      <a16:colId xmlns:a16="http://schemas.microsoft.com/office/drawing/2014/main" val="4265200281"/>
                    </a:ext>
                  </a:extLst>
                </a:gridCol>
                <a:gridCol w="4267627">
                  <a:extLst>
                    <a:ext uri="{9D8B030D-6E8A-4147-A177-3AD203B41FA5}">
                      <a16:colId xmlns:a16="http://schemas.microsoft.com/office/drawing/2014/main" val="3245674094"/>
                    </a:ext>
                  </a:extLst>
                </a:gridCol>
              </a:tblGrid>
              <a:tr h="328480">
                <a:tc>
                  <a:txBody>
                    <a:bodyPr/>
                    <a:lstStyle/>
                    <a:p>
                      <a:r>
                        <a:rPr lang="en-SG" sz="1800"/>
                        <a:t>S. No.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Class Name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Description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07256"/>
                  </a:ext>
                </a:extLst>
              </a:tr>
              <a:tr h="615931">
                <a:tc>
                  <a:txBody>
                    <a:bodyPr/>
                    <a:lstStyle/>
                    <a:p>
                      <a:r>
                        <a:rPr lang="en-SG" sz="1300"/>
                        <a:t>1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Represents an individual user of the application.</a:t>
                      </a:r>
                    </a:p>
                    <a:p>
                      <a:r>
                        <a:rPr lang="en-SG" sz="1300" dirty="0"/>
                        <a:t>- Methods include login, logout, and account management functionalities.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819906031"/>
                  </a:ext>
                </a:extLst>
              </a:tr>
              <a:tr h="971823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Profile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Extends the User entity with additional personal information.</a:t>
                      </a:r>
                    </a:p>
                    <a:p>
                      <a:r>
                        <a:rPr lang="en-SG" sz="1300" dirty="0"/>
                        <a:t>- Methods include profile update and data retrieval functionalities.</a:t>
                      </a:r>
                    </a:p>
                    <a:p>
                      <a:r>
                        <a:rPr lang="en-SG" sz="1300" dirty="0"/>
                        <a:t>Product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35792884"/>
                  </a:ext>
                </a:extLst>
              </a:tr>
              <a:tr h="793877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Product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Represents items available for purchase within the application.</a:t>
                      </a:r>
                    </a:p>
                    <a:p>
                      <a:r>
                        <a:rPr lang="en-SG" sz="1300" dirty="0"/>
                        <a:t>- Methods include product management functionalities like add, update, and delete.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1765074242"/>
                  </a:ext>
                </a:extLst>
              </a:tr>
              <a:tr h="615931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 err="1"/>
                        <a:t>Cartitem</a:t>
                      </a:r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Represents a single item within a shopping cart.</a:t>
                      </a:r>
                    </a:p>
                    <a:p>
                      <a:r>
                        <a:rPr lang="en-SG" sz="1300" dirty="0"/>
                        <a:t>- Methods include quantity update and price calculation functionalities.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568526410"/>
                  </a:ext>
                </a:extLst>
              </a:tr>
              <a:tr h="793877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Shoppingcart</a:t>
                      </a:r>
                      <a:endParaRPr kumimoji="0" lang="en-SG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en-SG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Represents a user's shopping cart containing multiple </a:t>
                      </a:r>
                      <a:r>
                        <a:rPr kumimoji="0" lang="en-SG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CartItems</a:t>
                      </a:r>
                      <a:r>
                        <a:rPr kumimoji="0" lang="en-SG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Methods include add item, remove item, and total price calculation functionalities.</a:t>
                      </a:r>
                      <a:endParaRPr kumimoji="0" lang="en-SG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39512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14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147E5-A386-1419-74F3-1EF7E9DF9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Developed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AE94AE-F476-EB3F-191A-0118E6862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67231"/>
              </p:ext>
            </p:extLst>
          </p:nvPr>
        </p:nvGraphicFramePr>
        <p:xfrm>
          <a:off x="1113678" y="1052157"/>
          <a:ext cx="9027672" cy="4693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3671">
                  <a:extLst>
                    <a:ext uri="{9D8B030D-6E8A-4147-A177-3AD203B41FA5}">
                      <a16:colId xmlns:a16="http://schemas.microsoft.com/office/drawing/2014/main" val="3314663687"/>
                    </a:ext>
                  </a:extLst>
                </a:gridCol>
                <a:gridCol w="3826374">
                  <a:extLst>
                    <a:ext uri="{9D8B030D-6E8A-4147-A177-3AD203B41FA5}">
                      <a16:colId xmlns:a16="http://schemas.microsoft.com/office/drawing/2014/main" val="4265200281"/>
                    </a:ext>
                  </a:extLst>
                </a:gridCol>
                <a:gridCol w="4267627">
                  <a:extLst>
                    <a:ext uri="{9D8B030D-6E8A-4147-A177-3AD203B41FA5}">
                      <a16:colId xmlns:a16="http://schemas.microsoft.com/office/drawing/2014/main" val="3245674094"/>
                    </a:ext>
                  </a:extLst>
                </a:gridCol>
              </a:tblGrid>
              <a:tr h="348515">
                <a:tc>
                  <a:txBody>
                    <a:bodyPr/>
                    <a:lstStyle/>
                    <a:p>
                      <a:r>
                        <a:rPr lang="en-SG" sz="1800"/>
                        <a:t>S. No.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Class Name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Description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07256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1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 err="1"/>
                        <a:t>ClassUsersController.java</a:t>
                      </a:r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Manages operations related to user classes or groups.</a:t>
                      </a:r>
                    </a:p>
                    <a:p>
                      <a:r>
                        <a:rPr lang="en-SG" sz="1300" dirty="0"/>
                        <a:t>- Facilitates the creation, modification, and deletion of user groups.</a:t>
                      </a:r>
                    </a:p>
                    <a:p>
                      <a:r>
                        <a:rPr lang="en-SG" sz="1300" dirty="0"/>
                        <a:t>- Handles requests for viewing all members within a class and their respective roles.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819906031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 err="1"/>
                        <a:t>ProductController.java</a:t>
                      </a:r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Oversees all product-related functionalities.</a:t>
                      </a:r>
                    </a:p>
                    <a:p>
                      <a:r>
                        <a:rPr lang="en-SG" sz="1300" dirty="0"/>
                        <a:t>- Enables the addition, update, and removal of products from the </a:t>
                      </a:r>
                      <a:r>
                        <a:rPr lang="en-SG" sz="1300" dirty="0" err="1"/>
                        <a:t>catalog</a:t>
                      </a:r>
                      <a:r>
                        <a:rPr lang="en-SG" sz="1300" dirty="0"/>
                        <a:t>.</a:t>
                      </a:r>
                    </a:p>
                    <a:p>
                      <a:r>
                        <a:rPr lang="en-SG" sz="1300" dirty="0"/>
                        <a:t>- Handles requests for product information, including descriptions, pricing, and availability.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35792884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 err="1"/>
                        <a:t>ShoppingCartController.java</a:t>
                      </a:r>
                      <a:endParaRPr lang="en-SG" sz="1300" dirty="0"/>
                    </a:p>
                    <a:p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Manages the shopping cart operations.</a:t>
                      </a:r>
                    </a:p>
                    <a:p>
                      <a:r>
                        <a:rPr lang="en-SG" sz="1300" dirty="0"/>
                        <a:t>- Allows users to add, update, or remove items from their shopping cart.</a:t>
                      </a:r>
                    </a:p>
                    <a:p>
                      <a:r>
                        <a:rPr lang="en-SG" sz="1300" dirty="0"/>
                        <a:t>- Calculates the total cost of items in the cart and handles checkout processes.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1765074242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 err="1"/>
                        <a:t>UserController.java</a:t>
                      </a:r>
                      <a:endParaRPr lang="en-SG" sz="1300" dirty="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- Responsible for user account management.</a:t>
                      </a:r>
                    </a:p>
                    <a:p>
                      <a:r>
                        <a:rPr lang="en-SG" sz="1300" dirty="0"/>
                        <a:t>- Handles user registration, authentication, and profile updates.</a:t>
                      </a:r>
                    </a:p>
                    <a:p>
                      <a:r>
                        <a:rPr lang="en-SG" sz="1300" dirty="0"/>
                        <a:t>- Provides functionalities for password management and account settings.</a:t>
                      </a: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5685264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EAC2F6-E62A-0DBC-09EF-78FF11D21E83}"/>
              </a:ext>
            </a:extLst>
          </p:cNvPr>
          <p:cNvSpPr txBox="1"/>
          <p:nvPr/>
        </p:nvSpPr>
        <p:spPr>
          <a:xfrm>
            <a:off x="1113678" y="5833453"/>
            <a:ext cx="892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This is an example that there are still many other classes that help the system operate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2A1B31-7F63-492A-9EFB-865D3C6D43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41828" y="1485900"/>
            <a:ext cx="3824206" cy="4457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6BD55-11D3-569E-34A9-C932E537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7DF07-5A46-17AF-051A-E23ADDABD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ER Diagram &amp; Physical Design Developed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6BD55-11D3-569E-34A9-C932E537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ACBB8-B524-3D55-EF7E-64443AAE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900285"/>
            <a:ext cx="5486400" cy="59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2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84588-17EA-7283-0170-155D4B8D3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90486-B554-2BF6-E218-334F1343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23" y="120416"/>
            <a:ext cx="4277353" cy="652692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24429-8676-31FC-B3F3-83114DB4A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V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8EC1E0-6CBF-53F0-652B-4791BAA34E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690562" y="1485900"/>
            <a:ext cx="4726739" cy="4457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9354-5DDF-C56D-67F3-F5D3A4E5C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Errors and Debugging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83578-D480-A940-D499-8F0116F56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Explain 3 errors and how it was debugged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594B6-7054-7DFF-ECB6-B9ECA66AB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8B109FB-FB9A-EA9F-CD0E-40B6AD6B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7997"/>
              </p:ext>
            </p:extLst>
          </p:nvPr>
        </p:nvGraphicFramePr>
        <p:xfrm>
          <a:off x="621791" y="958755"/>
          <a:ext cx="11126973" cy="51999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4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714">
                <a:tc>
                  <a:txBody>
                    <a:bodyPr/>
                    <a:lstStyle/>
                    <a:p>
                      <a:pPr marL="90488" indent="0" algn="ctr">
                        <a:lnSpc>
                          <a:spcPct val="100000"/>
                        </a:lnSpc>
                        <a:spcBef>
                          <a:spcPts val="680"/>
                        </a:spcBef>
                        <a:tabLst/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S.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/>
                        <a:t>01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fontAlgn="b">
                        <a:tabLst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Background &amp; Objective</a:t>
                      </a:r>
                    </a:p>
                  </a:txBody>
                  <a:tcPr marL="6350" marR="6350" marT="6348" marB="4571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Software Development Methodology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450006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Plan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3639115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Feasibility Study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38796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Development Tools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3615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Business Process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2261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b="0" dirty="0">
                          <a:latin typeface="Calibri"/>
                          <a:cs typeface="Calibri"/>
                        </a:rPr>
                        <a:t>07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Block Diagram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96286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08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5282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Models, Controllers &amp; Classes Developed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7109285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10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UI Design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29631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Includes &amp; Dependencies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9966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Errors and Debugging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Screen Shots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556528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Milestones &amp; Tasks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818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5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6C023-E982-A95D-6B0C-6EE5EB6D03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9354-5DDF-C56D-67F3-F5D3A4E5C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Errors and Debugging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83578-D480-A940-D499-8F0116F56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Explain 3 errors and how it was debugged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B5030-85E6-8A82-F85D-7A92BB7F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85282"/>
            <a:ext cx="7772400" cy="1776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B77D2-E29B-3830-ED98-855A7F63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3261616"/>
            <a:ext cx="5753100" cy="191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8EE53-ADC4-F486-9E1D-D4BB0E8505BF}"/>
              </a:ext>
            </a:extLst>
          </p:cNvPr>
          <p:cNvSpPr txBox="1"/>
          <p:nvPr/>
        </p:nvSpPr>
        <p:spPr>
          <a:xfrm>
            <a:off x="709612" y="5237687"/>
            <a:ext cx="1013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Solution: Use Google, stackoverflow, Consult or ask for support from teachers - Teacher, Teacher Giau, Teacher Tu</a:t>
            </a:r>
          </a:p>
        </p:txBody>
      </p:sp>
    </p:spTree>
    <p:extLst>
      <p:ext uri="{BB962C8B-B14F-4D97-AF65-F5344CB8AC3E}">
        <p14:creationId xmlns:p14="http://schemas.microsoft.com/office/powerpoint/2010/main" val="378615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6C023-E982-A95D-6B0C-6EE5EB6D03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9354-5DDF-C56D-67F3-F5D3A4E5C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Screenshots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83578-D480-A940-D499-8F0116F56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4C414-AA08-A964-874B-8323390E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04" y="966253"/>
            <a:ext cx="10457853" cy="58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6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7C7A-649F-56E8-F45C-9E2FE61B7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Milestones &amp; Tasks (1 of 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B66746-91C1-45DF-8ACB-514FAF5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83547"/>
              </p:ext>
            </p:extLst>
          </p:nvPr>
        </p:nvGraphicFramePr>
        <p:xfrm>
          <a:off x="625306" y="1368411"/>
          <a:ext cx="10857252" cy="4778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4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56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 Task ID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Major Task Description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Milestone</a:t>
                      </a:r>
                      <a:r>
                        <a:rPr lang="en-SG" sz="1800" u="none" strike="noStrike" baseline="0" dirty="0">
                          <a:effectLst/>
                        </a:rPr>
                        <a:t> ID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7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the Development Environment based on the Technical Development Environment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52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point Detailing the Business Process in the Proposed Application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5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 detailing the Technical Design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52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Power Point Detailing the Project Plan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50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the UI HTML standard pages (Based on Module 3 work)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5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marR="0" lvl="0" indent="0" algn="l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common Struts Includes, Models, Views &amp; Controllers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2229318299"/>
                  </a:ext>
                </a:extLst>
              </a:tr>
              <a:tr h="4835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Classes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332358052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642B2-1809-2B7A-4D14-299DD2E77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7C7A-649F-56E8-F45C-9E2FE61B7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Milestones &amp; Tasks (2 of 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B66746-91C1-45DF-8ACB-514FAF5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69168"/>
              </p:ext>
            </p:extLst>
          </p:nvPr>
        </p:nvGraphicFramePr>
        <p:xfrm>
          <a:off x="625306" y="1368411"/>
          <a:ext cx="10857252" cy="30723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4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5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 Task ID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Major Task Description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Milestone</a:t>
                      </a:r>
                      <a:r>
                        <a:rPr lang="en-SG" sz="1800" u="none" strike="noStrike" baseline="0" dirty="0">
                          <a:effectLst/>
                        </a:rPr>
                        <a:t> ID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Develop Struts Application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Develop Test Cases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3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10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Project Documentation</a:t>
                      </a: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User Manual</a:t>
                      </a: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642B2-1809-2B7A-4D14-299DD2E77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C85A-9708-DA79-669D-A8D69ACD1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Milestone Feedback &amp; Action taken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5DAF1B-141E-4E7E-8ED7-73B003EF0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3059"/>
              </p:ext>
            </p:extLst>
          </p:nvPr>
        </p:nvGraphicFramePr>
        <p:xfrm>
          <a:off x="404588" y="862031"/>
          <a:ext cx="10857252" cy="5892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1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56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</a:t>
                      </a:r>
                      <a:r>
                        <a:rPr lang="en-SG" sz="1800" u="none" strike="noStrike" baseline="0">
                          <a:effectLst/>
                        </a:rPr>
                        <a:t> Milestone ID 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Milestone Feedback received from</a:t>
                      </a:r>
                      <a:r>
                        <a:rPr lang="en-SG" sz="1800" u="none" strike="noStrike" baseline="0" dirty="0">
                          <a:effectLst/>
                        </a:rPr>
                        <a:t> Tutor / Learning Facilitator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Action Taken</a:t>
                      </a:r>
                    </a:p>
                    <a:p>
                      <a:pPr algn="ctr" fontAlgn="ctr"/>
                      <a:r>
                        <a:rPr lang="en-SG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(Yes / No)</a:t>
                      </a:r>
                      <a:endParaRPr lang="en-SG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Feedback on the design approach, including the choice of technologies, architecture, and user interface design.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Problem-Solving: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Assessing the ability to troubleshoot and solve problems encountered during development.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 dirty="0">
                          <a:effectLst/>
                        </a:rPr>
                        <a:t> 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62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Reviewing the completeness and clarity of the project documentation.</a:t>
                      </a:r>
                    </a:p>
                    <a:p>
                      <a:br>
                        <a:rPr lang="en-US" sz="1600" dirty="0"/>
                      </a:b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9598-2206-0B1F-FCDD-D1BAA2A1B7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1. Easily find documents to develop projects.</a:t>
            </a:r>
          </a:p>
          <a:p>
            <a:r>
              <a:rPr lang="en-US" dirty="0"/>
              <a:t>2. Solve problems faster and know how to handle them better</a:t>
            </a:r>
          </a:p>
          <a:p>
            <a:r>
              <a:rPr lang="en-US" dirty="0"/>
              <a:t>3. Recommend reputable and quality document sources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7C559-9F70-2C25-CA5E-793C38EE9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Modifications Made based On 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0221A-9802-701E-B131-60E94744E1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8F7C-CD95-8BC3-5139-D4F25C9605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Solved more than 80% of project requirements</a:t>
            </a:r>
          </a:p>
          <a:p>
            <a:r>
              <a:rPr lang="en-US" dirty="0"/>
              <a:t>There are still a few faulty functions but it doesn't affect the project quality too much.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D96AF-FCB6-8828-1F6A-D4EBE78A6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90A50B-01AF-5308-11B3-E201AE039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8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A88D79-0547-8E52-44D4-350FD0287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Proposed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8211-5E09-117B-07C9-DF63774DD4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User-Friendly Interface: The chat widget is designed for ease of use, ensuring users can access support effortlessly.</a:t>
            </a:r>
          </a:p>
          <a:p>
            <a:r>
              <a:rPr lang="en-US" dirty="0"/>
              <a:t>Instant Support: Real-time messaging enables immediate assistance, improving user satisfaction.</a:t>
            </a:r>
          </a:p>
          <a:p>
            <a:r>
              <a:rPr lang="en-US" dirty="0"/>
              <a:t>Prompt Notifications: Support staff are quickly notified of new chats, ensuring efficient response times.</a:t>
            </a:r>
          </a:p>
          <a:p>
            <a:r>
              <a:rPr lang="en-US" dirty="0"/>
              <a:t>Accessible Chat History: Users and staff can reference past conversations, enhancing the quality of support.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32E9F-9536-7423-FE2A-591577C9F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0FF7F-A51B-C226-60A7-11C8E4397C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Youtube.com</a:t>
            </a:r>
            <a:endParaRPr lang="en-US" dirty="0"/>
          </a:p>
          <a:p>
            <a:r>
              <a:rPr lang="en-US" dirty="0"/>
              <a:t>S</a:t>
            </a:r>
            <a:r>
              <a:rPr lang="en-VN" dirty="0"/>
              <a:t>tackoverflow</a:t>
            </a:r>
            <a:r>
              <a:rPr lang="en-US" dirty="0"/>
              <a:t>.com</a:t>
            </a:r>
          </a:p>
          <a:p>
            <a:r>
              <a:rPr lang="en-US" dirty="0" err="1"/>
              <a:t>spring.io</a:t>
            </a:r>
            <a:endParaRPr lang="en-US" dirty="0"/>
          </a:p>
          <a:p>
            <a:r>
              <a:rPr lang="en-US" dirty="0">
                <a:hlinkClick r:id="rId2"/>
              </a:rPr>
              <a:t>https://getbootstrap.com/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howkteam.vn</a:t>
            </a:r>
            <a:r>
              <a:rPr lang="en-US" dirty="0"/>
              <a:t>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95155-FFA5-875D-CF8A-AE1B88BC6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spc="-5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5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98F1B-8771-EA70-B6D9-EA2EA932C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027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594B6-7054-7DFF-ECB6-B9ECA66AB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8B109FB-FB9A-EA9F-CD0E-40B6AD6B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41052"/>
              </p:ext>
            </p:extLst>
          </p:nvPr>
        </p:nvGraphicFramePr>
        <p:xfrm>
          <a:off x="621791" y="958755"/>
          <a:ext cx="11126973" cy="20669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4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714">
                <a:tc>
                  <a:txBody>
                    <a:bodyPr/>
                    <a:lstStyle/>
                    <a:p>
                      <a:pPr marL="90488" indent="0" algn="ctr">
                        <a:lnSpc>
                          <a:spcPct val="100000"/>
                        </a:lnSpc>
                        <a:spcBef>
                          <a:spcPts val="680"/>
                        </a:spcBef>
                        <a:tabLst/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S.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Milestone Feedback &amp; Action Taken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755605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Modifications Made On Feedback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914449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Results</a:t>
                      </a:r>
                    </a:p>
                  </a:txBody>
                  <a:tcPr marL="6350" marR="6350" marT="6350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997752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Proposed Improvements</a:t>
                      </a:r>
                    </a:p>
                  </a:txBody>
                  <a:tcPr marL="6350" marR="6350" marT="6350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References</a:t>
                      </a:r>
                    </a:p>
                  </a:txBody>
                  <a:tcPr marL="0" marR="0" marT="8953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11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9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4F9EF4-B93B-1F57-BD79-DB58E9A89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Background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BA4C-F9A0-CCE7-AF86-5B63D66297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primary objective of the project is to design and develop a feature-rich web application that caters to the diverse needs of </a:t>
            </a:r>
            <a:r>
              <a:rPr lang="en-US" dirty="0" err="1"/>
              <a:t>Educlass</a:t>
            </a:r>
            <a:r>
              <a:rPr lang="en-US" dirty="0"/>
              <a:t> stakeholders. The application will facilitate efficient management of educational resources, provide interactive learning tools, and foster seamless communication among students, teachers, and administrators.</a:t>
            </a:r>
          </a:p>
          <a:p>
            <a:r>
              <a:rPr lang="en-US" dirty="0"/>
              <a:t>Key Objectives:</a:t>
            </a:r>
          </a:p>
          <a:p>
            <a:pPr lvl="1"/>
            <a:r>
              <a:rPr lang="en-US" dirty="0"/>
              <a:t>Enhanced User Experience</a:t>
            </a:r>
          </a:p>
          <a:p>
            <a:pPr lvl="1"/>
            <a:r>
              <a:rPr lang="en-US" dirty="0"/>
              <a:t>Interactive Learning Tools</a:t>
            </a:r>
          </a:p>
          <a:p>
            <a:pPr lvl="1"/>
            <a:r>
              <a:rPr lang="en-US" dirty="0"/>
              <a:t>Effective Communication</a:t>
            </a:r>
          </a:p>
          <a:p>
            <a:pPr lvl="1"/>
            <a:r>
              <a:rPr lang="en-US" dirty="0"/>
              <a:t>Scalability and Reliability</a:t>
            </a:r>
          </a:p>
          <a:p>
            <a:pPr lvl="1"/>
            <a:r>
              <a:rPr lang="en-US" dirty="0"/>
              <a:t>Security and Data Privacy</a:t>
            </a:r>
          </a:p>
          <a:p>
            <a:pPr lvl="1"/>
            <a:r>
              <a:rPr lang="en-US" dirty="0"/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414372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B950-3644-6FD1-68E2-B8E357D1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DDA716-7B42-09FB-0F88-BDCEB7B8E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F5CBAAE-F3EB-E712-9AE7-31A2FBE35C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</p:spPr>
        <p:txBody>
          <a:bodyPr/>
          <a:lstStyle/>
          <a:p>
            <a:r>
              <a:rPr lang="en-US" b="1" dirty="0"/>
              <a:t>Initiation: </a:t>
            </a:r>
            <a:r>
              <a:rPr lang="en-US" dirty="0"/>
              <a:t>Define project scope, objectives, and stakeholders.</a:t>
            </a:r>
          </a:p>
          <a:p>
            <a:r>
              <a:rPr lang="en-US" b="1" dirty="0"/>
              <a:t>Planning: </a:t>
            </a:r>
            <a:r>
              <a:rPr lang="en-US" dirty="0"/>
              <a:t>Develop a detailed project plan with tasks, timelines, and resources.</a:t>
            </a:r>
          </a:p>
          <a:p>
            <a:r>
              <a:rPr lang="en-US" b="1" dirty="0"/>
              <a:t>Execution: </a:t>
            </a:r>
            <a:r>
              <a:rPr lang="en-US" dirty="0"/>
              <a:t>Implement the project plan, monitor progress, and manage resources.</a:t>
            </a:r>
          </a:p>
          <a:p>
            <a:r>
              <a:rPr lang="en-US" b="1" dirty="0"/>
              <a:t>Monitoring and Controlling: </a:t>
            </a:r>
            <a:r>
              <a:rPr lang="en-US" dirty="0"/>
              <a:t>Track project performance and address any issues or risks.</a:t>
            </a:r>
          </a:p>
          <a:p>
            <a:r>
              <a:rPr lang="en-US" b="1" dirty="0"/>
              <a:t>Closure: </a:t>
            </a:r>
            <a:r>
              <a:rPr lang="en-US" dirty="0"/>
              <a:t>Review project deliverables and transition the product to operations.</a:t>
            </a:r>
          </a:p>
        </p:txBody>
      </p:sp>
    </p:spTree>
    <p:extLst>
      <p:ext uri="{BB962C8B-B14F-4D97-AF65-F5344CB8AC3E}">
        <p14:creationId xmlns:p14="http://schemas.microsoft.com/office/powerpoint/2010/main" val="30781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B950-3644-6FD1-68E2-B8E357D1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Feasibility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DDA716-7B42-09FB-0F88-BDCEB7B8E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F5CBAAE-F3EB-E712-9AE7-31A2FBE35C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Key Components:</a:t>
            </a:r>
          </a:p>
          <a:p>
            <a:r>
              <a:rPr lang="en-US" dirty="0"/>
              <a:t>Technical Feasibility: Evaluate the technical requirements, resources, and expertise needed to develop and implement </a:t>
            </a:r>
            <a:r>
              <a:rPr lang="en-US" dirty="0" err="1"/>
              <a:t>Educlass</a:t>
            </a:r>
            <a:r>
              <a:rPr lang="en-US" dirty="0"/>
              <a:t>.</a:t>
            </a:r>
          </a:p>
          <a:p>
            <a:r>
              <a:rPr lang="en-US" dirty="0"/>
              <a:t>Economic Feasibility: Analyze the cost-benefit ratio, return on investment, and financial viability of the project.</a:t>
            </a:r>
          </a:p>
          <a:p>
            <a:r>
              <a:rPr lang="en-US" dirty="0"/>
              <a:t>Operational Feasibility: Assess the impact of </a:t>
            </a:r>
            <a:r>
              <a:rPr lang="en-US" dirty="0" err="1"/>
              <a:t>Educlass</a:t>
            </a:r>
            <a:r>
              <a:rPr lang="en-US" dirty="0"/>
              <a:t> on existing processes, workflows, and stakeholders.</a:t>
            </a:r>
          </a:p>
          <a:p>
            <a:endParaRPr lang="en-US" dirty="0"/>
          </a:p>
          <a:p>
            <a:r>
              <a:rPr lang="en-US" b="1" dirty="0"/>
              <a:t>Findings:</a:t>
            </a:r>
            <a:endParaRPr lang="en-US" dirty="0"/>
          </a:p>
          <a:p>
            <a:r>
              <a:rPr lang="en-US" dirty="0"/>
              <a:t>Technical Feasibility: The project is technically feasible, with the required expertise and resources available.</a:t>
            </a:r>
          </a:p>
          <a:p>
            <a:r>
              <a:rPr lang="en-US" dirty="0"/>
              <a:t>Economic Feasibility: The cost-benefit analysis indicates a positive return on investment, making the project economically feasible.</a:t>
            </a:r>
          </a:p>
          <a:p>
            <a:r>
              <a:rPr lang="en-US" dirty="0"/>
              <a:t>Operational Feasibility: </a:t>
            </a:r>
            <a:r>
              <a:rPr lang="en-US" dirty="0" err="1"/>
              <a:t>Educlass</a:t>
            </a:r>
            <a:r>
              <a:rPr lang="en-US" dirty="0"/>
              <a:t> aligns with existing processes and workflows, enhancing operational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261058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976C33-88EE-0AC6-9EC4-34A50DAAC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2F47CD-4D07-DFF5-3E3C-4F9D027F4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Screenshot of development tools and Snippets of work within the tools’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4816E9-DE76-F030-0311-FEA7BC3A6D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C979B-0D5B-5C92-4881-44038DC5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529340"/>
            <a:ext cx="7772400" cy="43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8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892B9D-3A54-F3F7-D463-BE4E856C9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E1786-9AD3-620A-FB3E-001AF0DE86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Block Diagram of Various Business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6C8302-9525-9C35-2AAE-D070E596A4E1}"/>
              </a:ext>
            </a:extLst>
          </p:cNvPr>
          <p:cNvSpPr/>
          <p:nvPr/>
        </p:nvSpPr>
        <p:spPr>
          <a:xfrm>
            <a:off x="1214438" y="201453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  <a:endParaRPr lang="en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5FEBF-8194-CFE4-029C-412FDE486BA8}"/>
              </a:ext>
            </a:extLst>
          </p:cNvPr>
          <p:cNvSpPr/>
          <p:nvPr/>
        </p:nvSpPr>
        <p:spPr>
          <a:xfrm>
            <a:off x="4325145" y="201453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Development</a:t>
            </a:r>
            <a:endParaRPr lang="en-V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DB3C26-3346-2FCC-9A5C-A4D5A83FBCD3}"/>
              </a:ext>
            </a:extLst>
          </p:cNvPr>
          <p:cNvSpPr/>
          <p:nvPr/>
        </p:nvSpPr>
        <p:spPr>
          <a:xfrm>
            <a:off x="7435057" y="2017959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Sales &amp; Marketing</a:t>
            </a:r>
            <a:endParaRPr lang="en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EECBD-9FF3-0518-100A-D9072186A88F}"/>
              </a:ext>
            </a:extLst>
          </p:cNvPr>
          <p:cNvSpPr/>
          <p:nvPr/>
        </p:nvSpPr>
        <p:spPr>
          <a:xfrm>
            <a:off x="7435057" y="442321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 service</a:t>
            </a:r>
            <a:endParaRPr lang="en-VN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1E4054-EFDB-155C-052D-E55AAF06748F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43225" y="2521744"/>
            <a:ext cx="1381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B8CD45-2B8C-626C-605D-0EF33A0053DA}"/>
              </a:ext>
            </a:extLst>
          </p:cNvPr>
          <p:cNvCxnSpPr/>
          <p:nvPr/>
        </p:nvCxnSpPr>
        <p:spPr>
          <a:xfrm>
            <a:off x="6053932" y="2521744"/>
            <a:ext cx="1381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B94849-D7C3-09B6-CF80-6D814571870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299451" y="3032371"/>
            <a:ext cx="0" cy="139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9D380-C9E2-D90D-F72C-BA3A641F5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Block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0BC692-6013-0A93-9E0D-8E98AA013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Block Diagram of the Overall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DCD87-E7DA-BC78-7924-84CC38E31D4C}"/>
              </a:ext>
            </a:extLst>
          </p:cNvPr>
          <p:cNvSpPr/>
          <p:nvPr/>
        </p:nvSpPr>
        <p:spPr>
          <a:xfrm>
            <a:off x="1214438" y="201453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  <a:endParaRPr lang="en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C53123-7EBD-4977-C453-177288F3D358}"/>
              </a:ext>
            </a:extLst>
          </p:cNvPr>
          <p:cNvSpPr/>
          <p:nvPr/>
        </p:nvSpPr>
        <p:spPr>
          <a:xfrm>
            <a:off x="4325145" y="201453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Logic</a:t>
            </a:r>
            <a:endParaRPr lang="en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53F61-8452-3E96-16AD-EAD4420DC288}"/>
              </a:ext>
            </a:extLst>
          </p:cNvPr>
          <p:cNvSpPr/>
          <p:nvPr/>
        </p:nvSpPr>
        <p:spPr>
          <a:xfrm>
            <a:off x="7435057" y="2017959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Access Layer</a:t>
            </a:r>
            <a:endParaRPr lang="en-V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D0090-2780-021E-D3C5-26813B60DF2B}"/>
              </a:ext>
            </a:extLst>
          </p:cNvPr>
          <p:cNvSpPr/>
          <p:nvPr/>
        </p:nvSpPr>
        <p:spPr>
          <a:xfrm>
            <a:off x="7435057" y="4423218"/>
            <a:ext cx="1728787" cy="1014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  <a:endParaRPr lang="en-VN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057F49-E3F4-9AD7-E516-3F78B96B6A52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943225" y="2521744"/>
            <a:ext cx="1381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CBE376-4EFD-C67B-3165-376712E40EA4}"/>
              </a:ext>
            </a:extLst>
          </p:cNvPr>
          <p:cNvCxnSpPr/>
          <p:nvPr/>
        </p:nvCxnSpPr>
        <p:spPr>
          <a:xfrm>
            <a:off x="6053932" y="2521744"/>
            <a:ext cx="1381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4241E-65E1-F354-EBAD-717A261AF535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299451" y="3032371"/>
            <a:ext cx="0" cy="139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ee7cfa4c9c9d99588569e4929a391d755d23d3c7"/>
</p:tagLst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27572B0-A946-4F74-9BBB-E9310E36342C}" vid="{B8BA787A-FE4A-4EE2-BCEE-911F62F0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78152248DB944283258AA02BFF6046" ma:contentTypeVersion="10" ma:contentTypeDescription="Create a new document." ma:contentTypeScope="" ma:versionID="6056b6366b36d821721851d4b54c78dc">
  <xsd:schema xmlns:xsd="http://www.w3.org/2001/XMLSchema" xmlns:xs="http://www.w3.org/2001/XMLSchema" xmlns:p="http://schemas.microsoft.com/office/2006/metadata/properties" xmlns:ns2="60545737-3013-472f-a325-7be64cafdd26" xmlns:ns3="e6a924a7-1228-49e2-9203-d49d008cdfe7" targetNamespace="http://schemas.microsoft.com/office/2006/metadata/properties" ma:root="true" ma:fieldsID="73ea9a3b6c43f54f1039813a51ffa6a1" ns2:_="" ns3:_="">
    <xsd:import namespace="60545737-3013-472f-a325-7be64cafdd26"/>
    <xsd:import namespace="e6a924a7-1228-49e2-9203-d49d008cdf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45737-3013-472f-a325-7be64cafdd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bf0ac1-f138-411d-9df9-4081be4fdb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924a7-1228-49e2-9203-d49d008cdf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0545737-3013-472f-a325-7be64cafdd2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4F4813-F615-4780-BBB7-05BE16859A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45737-3013-472f-a325-7be64cafdd26"/>
    <ds:schemaRef ds:uri="e6a924a7-1228-49e2-9203-d49d008cdf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3084F4-D1C7-47BB-91BA-BC281E4C5629}">
  <ds:schemaRefs>
    <ds:schemaRef ds:uri="http://schemas.microsoft.com/office/2006/metadata/properties"/>
    <ds:schemaRef ds:uri="http://schemas.microsoft.com/office/infopath/2007/PartnerControls"/>
    <ds:schemaRef ds:uri="60545737-3013-472f-a325-7be64cafdd26"/>
  </ds:schemaRefs>
</ds:datastoreItem>
</file>

<file path=customXml/itemProps3.xml><?xml version="1.0" encoding="utf-8"?>
<ds:datastoreItem xmlns:ds="http://schemas.openxmlformats.org/officeDocument/2006/customXml" ds:itemID="{EFC3CD81-AC0F-40FE-8E4E-8E518F4B6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1578</Words>
  <Application>Microsoft Macintosh PowerPoint</Application>
  <PresentationFormat>Widescreen</PresentationFormat>
  <Paragraphs>295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Open Sans</vt:lpstr>
      <vt:lpstr>Roboto Black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Joscans</dc:creator>
  <cp:keywords/>
  <dc:description/>
  <cp:lastModifiedBy>Huynh Minh Phu - PGSE0823</cp:lastModifiedBy>
  <cp:revision>42</cp:revision>
  <cp:lastPrinted>2015-07-27T02:04:21Z</cp:lastPrinted>
  <dcterms:created xsi:type="dcterms:W3CDTF">2012-01-26T10:45:43Z</dcterms:created>
  <dcterms:modified xsi:type="dcterms:W3CDTF">2024-03-22T19:41:16Z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0x0101007678152248DB944283258AA02BFF6046</vt:lpwstr>
  </property>
  <property fmtid="{D5CDD505-2E9C-101B-9397-08002B2CF9AE}" pid="3" name="MediaServiceImageTags">
    <vt:lpwstr/>
  </property>
</Properties>
</file>